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</p:sldIdLst>
  <p:sldSz cy="5143500" cx="9144000"/>
  <p:notesSz cx="6858000" cy="9144000"/>
  <p:embeddedFontLst>
    <p:embeddedFont>
      <p:font typeface="Average"/>
      <p:regular r:id="rId25"/>
    </p:embeddedFont>
    <p:embeddedFont>
      <p:font typeface="Old Standard TT"/>
      <p:regular r:id="rId26"/>
      <p:bold r:id="rId27"/>
      <p:italic r:id="rId28"/>
    </p:embeddedFont>
    <p:embeddedFont>
      <p:font typeface="Oswald"/>
      <p:regular r:id="rId29"/>
      <p:bold r:id="rId30"/>
    </p:embeddedFont>
  </p:embeddedFontLst>
  <p:defaultTextStyle>
    <a:defPPr marR="0" rtl="0" algn="l">
      <a:lnSpc>
        <a:spcPct val="100000"/>
      </a:lnSpc>
      <a:spcBef>
        <a:spcPts val="0"/>
      </a:spcBef>
      <a:spcAft>
        <a:spcPts val="0"/>
      </a:spcAft>
    </a:defPPr>
    <a:lvl1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01216A55-0FB7-4322-B70B-BF06C9A99733}">
  <a:tblStyle styleId="{01216A55-0FB7-4322-B70B-BF06C9A99733}" styleName="Table_0">
    <a:wholeTbl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insideV>
        </a:tcBdr>
      </a:tcStyle>
    </a:wholeTb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OldStandardTT-regular.fntdata"/><Relationship Id="rId25" Type="http://schemas.openxmlformats.org/officeDocument/2006/relationships/font" Target="fonts/Average-regular.fntdata"/><Relationship Id="rId28" Type="http://schemas.openxmlformats.org/officeDocument/2006/relationships/font" Target="fonts/OldStandardTT-italic.fntdata"/><Relationship Id="rId27" Type="http://schemas.openxmlformats.org/officeDocument/2006/relationships/font" Target="fonts/OldStandardTT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Oswald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0" Type="http://schemas.openxmlformats.org/officeDocument/2006/relationships/font" Target="fonts/Oswald-bold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" name="Shape 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56" name="Shape 5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21" name="Shape 12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28" name="Shape 12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34" name="Shape 13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41" name="Shape 14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48" name="Shape 14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55" name="Shape 15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62" name="Shape 16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68" name="Shape 16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74" name="Shape 17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80" name="Shape 18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4" name="Shape 6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70" name="Shape 7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76" name="Shape 7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82" name="Shape 8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89" name="Shape 8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97" name="Shape 9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03" name="Shape 10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10" name="Shape 11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Shape 9"/>
          <p:cNvGrpSpPr/>
          <p:nvPr/>
        </p:nvGrpSpPr>
        <p:grpSpPr>
          <a:xfrm>
            <a:off x="4350278" y="2855377"/>
            <a:ext cx="443588" cy="105632"/>
            <a:chOff x="4137525" y="2915950"/>
            <a:chExt cx="869099" cy="206999"/>
          </a:xfrm>
        </p:grpSpPr>
        <p:sp>
          <p:nvSpPr>
            <p:cNvPr id="10" name="Shape 10"/>
            <p:cNvSpPr/>
            <p:nvPr/>
          </p:nvSpPr>
          <p:spPr>
            <a:xfrm>
              <a:off x="4468575" y="2915950"/>
              <a:ext cx="206999" cy="206999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1" name="Shape 11"/>
            <p:cNvSpPr/>
            <p:nvPr/>
          </p:nvSpPr>
          <p:spPr>
            <a:xfrm>
              <a:off x="4799625" y="2915950"/>
              <a:ext cx="206999" cy="206999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" name="Shape 12"/>
            <p:cNvSpPr/>
            <p:nvPr/>
          </p:nvSpPr>
          <p:spPr>
            <a:xfrm>
              <a:off x="4137525" y="2915950"/>
              <a:ext cx="206999" cy="206999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13" name="Shape 13"/>
          <p:cNvSpPr txBox="1"/>
          <p:nvPr>
            <p:ph type="ctrTitle"/>
          </p:nvPr>
        </p:nvSpPr>
        <p:spPr>
          <a:xfrm>
            <a:off x="671257" y="990800"/>
            <a:ext cx="7801500" cy="17300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rtl="0" algn="ctr">
              <a:spcBef>
                <a:spcPts val="0"/>
              </a:spcBef>
              <a:buSzPct val="100000"/>
              <a:defRPr sz="4800"/>
            </a:lvl1pPr>
            <a:lvl2pPr rtl="0" algn="ctr">
              <a:spcBef>
                <a:spcPts val="0"/>
              </a:spcBef>
              <a:buSzPct val="100000"/>
              <a:defRPr sz="4800"/>
            </a:lvl2pPr>
            <a:lvl3pPr rtl="0" algn="ctr">
              <a:spcBef>
                <a:spcPts val="0"/>
              </a:spcBef>
              <a:buSzPct val="100000"/>
              <a:defRPr sz="4800"/>
            </a:lvl3pPr>
            <a:lvl4pPr rtl="0" algn="ctr">
              <a:spcBef>
                <a:spcPts val="0"/>
              </a:spcBef>
              <a:buSzPct val="100000"/>
              <a:defRPr sz="4800"/>
            </a:lvl4pPr>
            <a:lvl5pPr rtl="0" algn="ctr">
              <a:spcBef>
                <a:spcPts val="0"/>
              </a:spcBef>
              <a:buSzPct val="100000"/>
              <a:defRPr sz="4800"/>
            </a:lvl5pPr>
            <a:lvl6pPr rtl="0" algn="ctr">
              <a:spcBef>
                <a:spcPts val="0"/>
              </a:spcBef>
              <a:buSzPct val="100000"/>
              <a:defRPr sz="4800"/>
            </a:lvl6pPr>
            <a:lvl7pPr rtl="0" algn="ctr">
              <a:spcBef>
                <a:spcPts val="0"/>
              </a:spcBef>
              <a:buSzPct val="100000"/>
              <a:defRPr sz="4800"/>
            </a:lvl7pPr>
            <a:lvl8pPr rtl="0" algn="ctr">
              <a:spcBef>
                <a:spcPts val="0"/>
              </a:spcBef>
              <a:buSzPct val="100000"/>
              <a:defRPr sz="4800"/>
            </a:lvl8pPr>
            <a:lvl9pPr rtl="0" algn="ctr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14" name="Shape 14"/>
          <p:cNvSpPr txBox="1"/>
          <p:nvPr>
            <p:ph idx="1" type="subTitle"/>
          </p:nvPr>
        </p:nvSpPr>
        <p:spPr>
          <a:xfrm>
            <a:off x="671250" y="3174875"/>
            <a:ext cx="7801500" cy="7926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490250" y="4681009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type="title"/>
          </p:nvPr>
        </p:nvSpPr>
        <p:spPr>
          <a:xfrm>
            <a:off x="311700" y="1255275"/>
            <a:ext cx="8520599" cy="18906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rtl="0" algn="ctr">
              <a:spcBef>
                <a:spcPts val="0"/>
              </a:spcBef>
              <a:buSzPct val="100000"/>
              <a:defRPr sz="12000"/>
            </a:lvl1pPr>
            <a:lvl2pPr rtl="0" algn="ctr">
              <a:spcBef>
                <a:spcPts val="0"/>
              </a:spcBef>
              <a:buSzPct val="100000"/>
              <a:defRPr sz="12000"/>
            </a:lvl2pPr>
            <a:lvl3pPr rtl="0" algn="ctr">
              <a:spcBef>
                <a:spcPts val="0"/>
              </a:spcBef>
              <a:buSzPct val="100000"/>
              <a:defRPr sz="12000"/>
            </a:lvl3pPr>
            <a:lvl4pPr rtl="0" algn="ctr">
              <a:spcBef>
                <a:spcPts val="0"/>
              </a:spcBef>
              <a:buSzPct val="100000"/>
              <a:defRPr sz="12000"/>
            </a:lvl4pPr>
            <a:lvl5pPr rtl="0" algn="ctr">
              <a:spcBef>
                <a:spcPts val="0"/>
              </a:spcBef>
              <a:buSzPct val="100000"/>
              <a:defRPr sz="12000"/>
            </a:lvl5pPr>
            <a:lvl6pPr rtl="0" algn="ctr">
              <a:spcBef>
                <a:spcPts val="0"/>
              </a:spcBef>
              <a:buSzPct val="100000"/>
              <a:defRPr sz="12000"/>
            </a:lvl6pPr>
            <a:lvl7pPr rtl="0" algn="ctr">
              <a:spcBef>
                <a:spcPts val="0"/>
              </a:spcBef>
              <a:buSzPct val="100000"/>
              <a:defRPr sz="12000"/>
            </a:lvl7pPr>
            <a:lvl8pPr rtl="0" algn="ctr">
              <a:spcBef>
                <a:spcPts val="0"/>
              </a:spcBef>
              <a:buSzPct val="100000"/>
              <a:defRPr sz="12000"/>
            </a:lvl8pPr>
            <a:lvl9pPr rtl="0" algn="ctr">
              <a:spcBef>
                <a:spcPts val="0"/>
              </a:spcBef>
              <a:buSzPct val="100000"/>
              <a:defRPr sz="12000"/>
            </a:lvl9pPr>
          </a:lstStyle>
          <a:p/>
        </p:txBody>
      </p:sp>
      <p:sp>
        <p:nvSpPr>
          <p:cNvPr id="50" name="Shape 50"/>
          <p:cNvSpPr txBox="1"/>
          <p:nvPr>
            <p:ph idx="1" type="body"/>
          </p:nvPr>
        </p:nvSpPr>
        <p:spPr>
          <a:xfrm>
            <a:off x="311700" y="3228425"/>
            <a:ext cx="8520599" cy="1300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rtl="0" algn="ctr">
              <a:spcBef>
                <a:spcPts val="0"/>
              </a:spcBef>
              <a:defRPr/>
            </a:lvl1pPr>
            <a:lvl2pPr rtl="0" algn="ctr">
              <a:spcBef>
                <a:spcPts val="0"/>
              </a:spcBef>
              <a:defRPr/>
            </a:lvl2pPr>
            <a:lvl3pPr rtl="0" algn="ctr">
              <a:spcBef>
                <a:spcPts val="0"/>
              </a:spcBef>
              <a:defRPr/>
            </a:lvl3pPr>
            <a:lvl4pPr rtl="0" algn="ctr">
              <a:spcBef>
                <a:spcPts val="0"/>
              </a:spcBef>
              <a:defRPr/>
            </a:lvl4pPr>
            <a:lvl5pPr rtl="0" algn="ctr">
              <a:spcBef>
                <a:spcPts val="0"/>
              </a:spcBef>
              <a:defRPr/>
            </a:lvl5pPr>
            <a:lvl6pPr rtl="0" algn="ctr">
              <a:spcBef>
                <a:spcPts val="0"/>
              </a:spcBef>
              <a:defRPr/>
            </a:lvl6pPr>
            <a:lvl7pPr rtl="0" algn="ctr">
              <a:spcBef>
                <a:spcPts val="0"/>
              </a:spcBef>
              <a:defRPr/>
            </a:lvl7pPr>
            <a:lvl8pPr rtl="0" algn="ctr">
              <a:spcBef>
                <a:spcPts val="0"/>
              </a:spcBef>
              <a:defRPr/>
            </a:lvl8pPr>
            <a:lvl9pPr rtl="0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51" name="Shape 51"/>
          <p:cNvSpPr txBox="1"/>
          <p:nvPr>
            <p:ph idx="12" type="sldNum"/>
          </p:nvPr>
        </p:nvSpPr>
        <p:spPr>
          <a:xfrm>
            <a:off x="8490250" y="4681009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/>
          <p:nvPr>
            <p:ph idx="12" type="sldNum"/>
          </p:nvPr>
        </p:nvSpPr>
        <p:spPr>
          <a:xfrm>
            <a:off x="8490250" y="4681009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title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type="title"/>
          </p:nvPr>
        </p:nvSpPr>
        <p:spPr>
          <a:xfrm>
            <a:off x="671250" y="2141250"/>
            <a:ext cx="7852199" cy="8610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rtl="0" algn="ctr">
              <a:spcBef>
                <a:spcPts val="0"/>
              </a:spcBef>
              <a:buSzPct val="100000"/>
              <a:defRPr sz="3600"/>
            </a:lvl1pPr>
            <a:lvl2pPr rtl="0" algn="ctr">
              <a:spcBef>
                <a:spcPts val="0"/>
              </a:spcBef>
              <a:buSzPct val="100000"/>
              <a:defRPr sz="3600"/>
            </a:lvl2pPr>
            <a:lvl3pPr rtl="0" algn="ctr">
              <a:spcBef>
                <a:spcPts val="0"/>
              </a:spcBef>
              <a:buSzPct val="100000"/>
              <a:defRPr sz="3600"/>
            </a:lvl3pPr>
            <a:lvl4pPr rtl="0" algn="ctr">
              <a:spcBef>
                <a:spcPts val="0"/>
              </a:spcBef>
              <a:buSzPct val="100000"/>
              <a:defRPr sz="3600"/>
            </a:lvl4pPr>
            <a:lvl5pPr rtl="0" algn="ctr">
              <a:spcBef>
                <a:spcPts val="0"/>
              </a:spcBef>
              <a:buSzPct val="100000"/>
              <a:defRPr sz="3600"/>
            </a:lvl5pPr>
            <a:lvl6pPr rtl="0" algn="ctr">
              <a:spcBef>
                <a:spcPts val="0"/>
              </a:spcBef>
              <a:buSzPct val="100000"/>
              <a:defRPr sz="3600"/>
            </a:lvl6pPr>
            <a:lvl7pPr rtl="0" algn="ctr">
              <a:spcBef>
                <a:spcPts val="0"/>
              </a:spcBef>
              <a:buSzPct val="100000"/>
              <a:defRPr sz="3600"/>
            </a:lvl7pPr>
            <a:lvl8pPr rtl="0" algn="ctr">
              <a:spcBef>
                <a:spcPts val="0"/>
              </a:spcBef>
              <a:buSzPct val="100000"/>
              <a:defRPr sz="3600"/>
            </a:lvl8pPr>
            <a:lvl9pPr rtl="0" algn="ctr">
              <a:spcBef>
                <a:spcPts val="0"/>
              </a:spcBef>
              <a:buSzPct val="100000"/>
              <a:defRPr sz="3600"/>
            </a:lvl9pPr>
          </a:lstStyle>
          <a:p/>
        </p:txBody>
      </p:sp>
      <p:sp>
        <p:nvSpPr>
          <p:cNvPr id="18" name="Shape 18"/>
          <p:cNvSpPr txBox="1"/>
          <p:nvPr>
            <p:ph idx="12" type="sldNum"/>
          </p:nvPr>
        </p:nvSpPr>
        <p:spPr>
          <a:xfrm>
            <a:off x="8490250" y="4681009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21" name="Shape 21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2" type="sldNum"/>
          </p:nvPr>
        </p:nvSpPr>
        <p:spPr>
          <a:xfrm>
            <a:off x="8490250" y="4681009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25" name="Shape 25"/>
          <p:cNvSpPr txBox="1"/>
          <p:nvPr>
            <p:ph idx="1" type="body"/>
          </p:nvPr>
        </p:nvSpPr>
        <p:spPr>
          <a:xfrm>
            <a:off x="311700" y="1152475"/>
            <a:ext cx="3999899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buSzPct val="100000"/>
              <a:defRPr sz="1400"/>
            </a:lvl1pPr>
            <a:lvl2pPr rtl="0">
              <a:spcBef>
                <a:spcPts val="0"/>
              </a:spcBef>
              <a:buSzPct val="100000"/>
              <a:defRPr sz="1200"/>
            </a:lvl2pPr>
            <a:lvl3pPr rtl="0">
              <a:spcBef>
                <a:spcPts val="0"/>
              </a:spcBef>
              <a:buSzPct val="100000"/>
              <a:defRPr sz="1200"/>
            </a:lvl3pPr>
            <a:lvl4pPr rtl="0">
              <a:spcBef>
                <a:spcPts val="0"/>
              </a:spcBef>
              <a:buSzPct val="100000"/>
              <a:defRPr sz="1200"/>
            </a:lvl4pPr>
            <a:lvl5pPr rtl="0">
              <a:spcBef>
                <a:spcPts val="0"/>
              </a:spcBef>
              <a:buSzPct val="100000"/>
              <a:defRPr sz="1200"/>
            </a:lvl5pPr>
            <a:lvl6pPr rtl="0">
              <a:spcBef>
                <a:spcPts val="0"/>
              </a:spcBef>
              <a:buSzPct val="100000"/>
              <a:defRPr sz="1200"/>
            </a:lvl6pPr>
            <a:lvl7pPr rtl="0">
              <a:spcBef>
                <a:spcPts val="0"/>
              </a:spcBef>
              <a:buSzPct val="100000"/>
              <a:defRPr sz="1200"/>
            </a:lvl7pPr>
            <a:lvl8pPr rtl="0">
              <a:spcBef>
                <a:spcPts val="0"/>
              </a:spcBef>
              <a:buSzPct val="100000"/>
              <a:defRPr sz="1200"/>
            </a:lvl8pPr>
            <a:lvl9pPr rtl="0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6" name="Shape 26"/>
          <p:cNvSpPr txBox="1"/>
          <p:nvPr>
            <p:ph idx="2" type="body"/>
          </p:nvPr>
        </p:nvSpPr>
        <p:spPr>
          <a:xfrm>
            <a:off x="4832400" y="1152475"/>
            <a:ext cx="3999899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buSzPct val="100000"/>
              <a:defRPr sz="1400"/>
            </a:lvl1pPr>
            <a:lvl2pPr rtl="0">
              <a:spcBef>
                <a:spcPts val="0"/>
              </a:spcBef>
              <a:buSzPct val="100000"/>
              <a:defRPr sz="1200"/>
            </a:lvl2pPr>
            <a:lvl3pPr rtl="0">
              <a:spcBef>
                <a:spcPts val="0"/>
              </a:spcBef>
              <a:buSzPct val="100000"/>
              <a:defRPr sz="1200"/>
            </a:lvl3pPr>
            <a:lvl4pPr rtl="0">
              <a:spcBef>
                <a:spcPts val="0"/>
              </a:spcBef>
              <a:buSzPct val="100000"/>
              <a:defRPr sz="1200"/>
            </a:lvl4pPr>
            <a:lvl5pPr rtl="0">
              <a:spcBef>
                <a:spcPts val="0"/>
              </a:spcBef>
              <a:buSzPct val="100000"/>
              <a:defRPr sz="1200"/>
            </a:lvl5pPr>
            <a:lvl6pPr rtl="0">
              <a:spcBef>
                <a:spcPts val="0"/>
              </a:spcBef>
              <a:buSzPct val="100000"/>
              <a:defRPr sz="1200"/>
            </a:lvl6pPr>
            <a:lvl7pPr rtl="0">
              <a:spcBef>
                <a:spcPts val="0"/>
              </a:spcBef>
              <a:buSzPct val="100000"/>
              <a:defRPr sz="1200"/>
            </a:lvl7pPr>
            <a:lvl8pPr rtl="0">
              <a:spcBef>
                <a:spcPts val="0"/>
              </a:spcBef>
              <a:buSzPct val="100000"/>
              <a:defRPr sz="1200"/>
            </a:lvl8pPr>
            <a:lvl9pPr rtl="0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90250" y="4681009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30" name="Shape 30"/>
          <p:cNvSpPr txBox="1"/>
          <p:nvPr>
            <p:ph idx="12" type="sldNum"/>
          </p:nvPr>
        </p:nvSpPr>
        <p:spPr>
          <a:xfrm>
            <a:off x="8490250" y="4681009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/>
          <p:nvPr>
            <p:ph type="title"/>
          </p:nvPr>
        </p:nvSpPr>
        <p:spPr>
          <a:xfrm>
            <a:off x="311700" y="555600"/>
            <a:ext cx="2807999" cy="7556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rtl="0">
              <a:spcBef>
                <a:spcPts val="0"/>
              </a:spcBef>
              <a:buSzPct val="100000"/>
              <a:defRPr sz="2400"/>
            </a:lvl1pPr>
            <a:lvl2pPr rtl="0">
              <a:spcBef>
                <a:spcPts val="0"/>
              </a:spcBef>
              <a:buSzPct val="100000"/>
              <a:defRPr sz="2400"/>
            </a:lvl2pPr>
            <a:lvl3pPr rtl="0">
              <a:spcBef>
                <a:spcPts val="0"/>
              </a:spcBef>
              <a:buSzPct val="100000"/>
              <a:defRPr sz="2400"/>
            </a:lvl3pPr>
            <a:lvl4pPr rtl="0">
              <a:spcBef>
                <a:spcPts val="0"/>
              </a:spcBef>
              <a:buSzPct val="100000"/>
              <a:defRPr sz="2400"/>
            </a:lvl4pPr>
            <a:lvl5pPr rtl="0">
              <a:spcBef>
                <a:spcPts val="0"/>
              </a:spcBef>
              <a:buSzPct val="100000"/>
              <a:defRPr sz="2400"/>
            </a:lvl5pPr>
            <a:lvl6pPr rtl="0">
              <a:spcBef>
                <a:spcPts val="0"/>
              </a:spcBef>
              <a:buSzPct val="100000"/>
              <a:defRPr sz="2400"/>
            </a:lvl6pPr>
            <a:lvl7pPr rtl="0">
              <a:spcBef>
                <a:spcPts val="0"/>
              </a:spcBef>
              <a:buSzPct val="100000"/>
              <a:defRPr sz="2400"/>
            </a:lvl7pPr>
            <a:lvl8pPr rtl="0">
              <a:spcBef>
                <a:spcPts val="0"/>
              </a:spcBef>
              <a:buSzPct val="100000"/>
              <a:defRPr sz="2400"/>
            </a:lvl8pPr>
            <a:lvl9pPr rtl="0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33" name="Shape 33"/>
          <p:cNvSpPr txBox="1"/>
          <p:nvPr>
            <p:ph idx="1" type="body"/>
          </p:nvPr>
        </p:nvSpPr>
        <p:spPr>
          <a:xfrm>
            <a:off x="311700" y="1389600"/>
            <a:ext cx="2807999" cy="3179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buSzPct val="100000"/>
              <a:defRPr sz="1200"/>
            </a:lvl1pPr>
            <a:lvl2pPr rtl="0">
              <a:spcBef>
                <a:spcPts val="0"/>
              </a:spcBef>
              <a:buSzPct val="100000"/>
              <a:defRPr sz="1200"/>
            </a:lvl2pPr>
            <a:lvl3pPr rtl="0">
              <a:spcBef>
                <a:spcPts val="0"/>
              </a:spcBef>
              <a:buSzPct val="100000"/>
              <a:defRPr sz="1200"/>
            </a:lvl3pPr>
            <a:lvl4pPr rtl="0">
              <a:spcBef>
                <a:spcPts val="0"/>
              </a:spcBef>
              <a:buSzPct val="100000"/>
              <a:defRPr sz="1200"/>
            </a:lvl4pPr>
            <a:lvl5pPr rtl="0">
              <a:spcBef>
                <a:spcPts val="0"/>
              </a:spcBef>
              <a:buSzPct val="100000"/>
              <a:defRPr sz="1200"/>
            </a:lvl5pPr>
            <a:lvl6pPr rtl="0">
              <a:spcBef>
                <a:spcPts val="0"/>
              </a:spcBef>
              <a:buSzPct val="100000"/>
              <a:defRPr sz="1200"/>
            </a:lvl6pPr>
            <a:lvl7pPr rtl="0">
              <a:spcBef>
                <a:spcPts val="0"/>
              </a:spcBef>
              <a:buSzPct val="100000"/>
              <a:defRPr sz="1200"/>
            </a:lvl7pPr>
            <a:lvl8pPr rtl="0">
              <a:spcBef>
                <a:spcPts val="0"/>
              </a:spcBef>
              <a:buSzPct val="100000"/>
              <a:defRPr sz="1200"/>
            </a:lvl8pPr>
            <a:lvl9pPr rtl="0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90250" y="4681009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bg>
      <p:bgPr>
        <a:solidFill>
          <a:schemeClr val="lt2"/>
        </a:solidFill>
      </p:bgPr>
    </p:bg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/>
          <p:nvPr>
            <p:ph type="title"/>
          </p:nvPr>
        </p:nvSpPr>
        <p:spPr>
          <a:xfrm>
            <a:off x="490250" y="526350"/>
            <a:ext cx="62271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1pPr>
            <a:lvl2pPr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2pPr>
            <a:lvl3pPr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3pPr>
            <a:lvl4pPr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4pPr>
            <a:lvl5pPr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5pPr>
            <a:lvl6pPr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6pPr>
            <a:lvl7pPr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7pPr>
            <a:lvl8pPr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8pPr>
            <a:lvl9pPr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7" name="Shape 37"/>
          <p:cNvSpPr txBox="1"/>
          <p:nvPr>
            <p:ph idx="12" type="sldNum"/>
          </p:nvPr>
        </p:nvSpPr>
        <p:spPr>
          <a:xfrm>
            <a:off x="8490250" y="4681009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/>
          <p:nvPr/>
        </p:nvSpPr>
        <p:spPr>
          <a:xfrm>
            <a:off x="4572000" y="0"/>
            <a:ext cx="4572000" cy="5143499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40" name="Shape 40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1" name="Shape 41"/>
          <p:cNvSpPr txBox="1"/>
          <p:nvPr>
            <p:ph type="title"/>
          </p:nvPr>
        </p:nvSpPr>
        <p:spPr>
          <a:xfrm>
            <a:off x="265500" y="1081400"/>
            <a:ext cx="4045199" cy="17103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rtl="0" algn="ctr">
              <a:spcBef>
                <a:spcPts val="0"/>
              </a:spcBef>
              <a:buSzPct val="100000"/>
              <a:defRPr sz="4200"/>
            </a:lvl1pPr>
            <a:lvl2pPr rtl="0" algn="ctr">
              <a:spcBef>
                <a:spcPts val="0"/>
              </a:spcBef>
              <a:buSzPct val="100000"/>
              <a:defRPr sz="4200"/>
            </a:lvl2pPr>
            <a:lvl3pPr rtl="0" algn="ctr">
              <a:spcBef>
                <a:spcPts val="0"/>
              </a:spcBef>
              <a:buSzPct val="100000"/>
              <a:defRPr sz="4200"/>
            </a:lvl3pPr>
            <a:lvl4pPr rtl="0" algn="ctr">
              <a:spcBef>
                <a:spcPts val="0"/>
              </a:spcBef>
              <a:buSzPct val="100000"/>
              <a:defRPr sz="4200"/>
            </a:lvl4pPr>
            <a:lvl5pPr rtl="0" algn="ctr">
              <a:spcBef>
                <a:spcPts val="0"/>
              </a:spcBef>
              <a:buSzPct val="100000"/>
              <a:defRPr sz="4200"/>
            </a:lvl5pPr>
            <a:lvl6pPr rtl="0" algn="ctr">
              <a:spcBef>
                <a:spcPts val="0"/>
              </a:spcBef>
              <a:buSzPct val="100000"/>
              <a:defRPr sz="4200"/>
            </a:lvl6pPr>
            <a:lvl7pPr rtl="0" algn="ctr">
              <a:spcBef>
                <a:spcPts val="0"/>
              </a:spcBef>
              <a:buSzPct val="100000"/>
              <a:defRPr sz="4200"/>
            </a:lvl7pPr>
            <a:lvl8pPr rtl="0" algn="ctr">
              <a:spcBef>
                <a:spcPts val="0"/>
              </a:spcBef>
              <a:buSzPct val="100000"/>
              <a:defRPr sz="4200"/>
            </a:lvl8pPr>
            <a:lvl9pPr rtl="0"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42" name="Shape 42"/>
          <p:cNvSpPr txBox="1"/>
          <p:nvPr>
            <p:ph idx="1" type="subTitle"/>
          </p:nvPr>
        </p:nvSpPr>
        <p:spPr>
          <a:xfrm>
            <a:off x="265500" y="2845200"/>
            <a:ext cx="4045199" cy="13455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1pPr>
            <a:lvl2pPr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2pPr>
            <a:lvl3pPr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3pPr>
            <a:lvl4pPr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4pPr>
            <a:lvl5pPr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5pPr>
            <a:lvl6pPr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6pPr>
            <a:lvl7pPr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7pPr>
            <a:lvl8pPr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8pPr>
            <a:lvl9pPr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3" name="Shape 43"/>
          <p:cNvSpPr txBox="1"/>
          <p:nvPr>
            <p:ph idx="2" type="body"/>
          </p:nvPr>
        </p:nvSpPr>
        <p:spPr>
          <a:xfrm>
            <a:off x="4939500" y="724200"/>
            <a:ext cx="3837000" cy="3695099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4" name="Shape 44"/>
          <p:cNvSpPr txBox="1"/>
          <p:nvPr>
            <p:ph idx="12" type="sldNum"/>
          </p:nvPr>
        </p:nvSpPr>
        <p:spPr>
          <a:xfrm>
            <a:off x="8490250" y="4681009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Oswald"/>
              <a:buNone/>
              <a:defRPr sz="21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90250" y="4681009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4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rtl="0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rtl="0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rtl="0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rtl="0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rtl="0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rtl="0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rtl="0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rtl="0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6" name="Shape 6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ct val="100000"/>
              <a:buFont typeface="Average"/>
              <a:defRPr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2" type="sldNum"/>
          </p:nvPr>
        </p:nvSpPr>
        <p:spPr>
          <a:xfrm>
            <a:off x="8490250" y="4681009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04.jpg"/><Relationship Id="rId4" Type="http://schemas.openxmlformats.org/officeDocument/2006/relationships/image" Target="../media/image05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09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02.gif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07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03.gif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08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www.youtube.com/watch?v=R8y6DJAeolo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06.jpg"/><Relationship Id="rId4" Type="http://schemas.openxmlformats.org/officeDocument/2006/relationships/image" Target="../media/image01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00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/>
          <p:nvPr>
            <p:ph type="ctrTitle"/>
          </p:nvPr>
        </p:nvSpPr>
        <p:spPr>
          <a:xfrm>
            <a:off x="0" y="238200"/>
            <a:ext cx="9144000" cy="9242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>
                <a:latin typeface="Old Standard TT"/>
                <a:ea typeface="Old Standard TT"/>
                <a:cs typeface="Old Standard TT"/>
                <a:sym typeface="Old Standard TT"/>
              </a:rPr>
              <a:t>Ethical Presentation</a:t>
            </a:r>
          </a:p>
        </p:txBody>
      </p:sp>
      <p:sp>
        <p:nvSpPr>
          <p:cNvPr id="59" name="Shape 59"/>
          <p:cNvSpPr txBox="1"/>
          <p:nvPr>
            <p:ph idx="1" type="subTitle"/>
          </p:nvPr>
        </p:nvSpPr>
        <p:spPr>
          <a:xfrm>
            <a:off x="3224000" y="4275175"/>
            <a:ext cx="5919899" cy="7874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By Brian, Froilan, Lisa, Pedro and Raissa</a:t>
            </a:r>
          </a:p>
        </p:txBody>
      </p:sp>
      <p:pic>
        <p:nvPicPr>
          <p:cNvPr id="60" name="Shape 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96862" y="1929975"/>
            <a:ext cx="3750275" cy="2107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Shape 6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50073" y="1301550"/>
            <a:ext cx="5043850" cy="28345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/>
          <p:nvPr>
            <p:ph type="title"/>
          </p:nvPr>
        </p:nvSpPr>
        <p:spPr>
          <a:xfrm>
            <a:off x="0" y="0"/>
            <a:ext cx="9144000" cy="7782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4000">
                <a:latin typeface="Old Standard TT"/>
                <a:ea typeface="Old Standard TT"/>
                <a:cs typeface="Old Standard TT"/>
                <a:sym typeface="Old Standard TT"/>
              </a:rPr>
              <a:t>Obscure Disclosures Revealed</a:t>
            </a:r>
          </a:p>
        </p:txBody>
      </p:sp>
      <p:sp>
        <p:nvSpPr>
          <p:cNvPr id="124" name="Shape 124"/>
          <p:cNvSpPr txBox="1"/>
          <p:nvPr/>
        </p:nvSpPr>
        <p:spPr>
          <a:xfrm>
            <a:off x="0" y="778200"/>
            <a:ext cx="9144000" cy="31763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330200" lvl="0" marL="457200" rtl="0" algn="just">
              <a:lnSpc>
                <a:spcPct val="200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100000"/>
              <a:buFont typeface="Old Standard TT"/>
              <a:buChar char="●"/>
            </a:pPr>
            <a:r>
              <a:rPr lang="en" sz="16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Doubt on the quality of the company’s earnings and  on the business purpose of the transaction.</a:t>
            </a:r>
          </a:p>
          <a:p>
            <a:pPr indent="-330200" lvl="0" marL="457200" rtl="0" algn="just">
              <a:lnSpc>
                <a:spcPct val="200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100000"/>
              <a:buFont typeface="Old Standard TT"/>
              <a:buChar char="●"/>
            </a:pPr>
            <a:r>
              <a:rPr lang="en" sz="16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A number of analysts questioned the lack of transparency of Enron’s disclosures.</a:t>
            </a:r>
          </a:p>
          <a:p>
            <a:pPr indent="-330200" lvl="0" marL="457200" rtl="0" algn="just">
              <a:lnSpc>
                <a:spcPct val="200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100000"/>
              <a:buFont typeface="Old Standard TT"/>
              <a:buChar char="●"/>
            </a:pPr>
            <a:r>
              <a:rPr lang="en" sz="16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The market was beginning to perceive the company with greater skepticism.</a:t>
            </a:r>
          </a:p>
          <a:p>
            <a:pPr indent="-330200" lvl="0" marL="4572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Old Standard TT"/>
              <a:buChar char="●"/>
            </a:pPr>
            <a:r>
              <a:rPr lang="en" sz="16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Trust and reputation of the company were eroding .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 sz="1600">
              <a:solidFill>
                <a:schemeClr val="dk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pic>
        <p:nvPicPr>
          <p:cNvPr id="125" name="Shape 1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84712" y="2784375"/>
            <a:ext cx="2574575" cy="21812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/>
          <p:nvPr>
            <p:ph idx="1" type="body"/>
          </p:nvPr>
        </p:nvSpPr>
        <p:spPr>
          <a:xfrm>
            <a:off x="0" y="873150"/>
            <a:ext cx="9144000" cy="3397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lnSpc>
                <a:spcPct val="20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Old Standard TT"/>
            </a:pPr>
            <a:r>
              <a:rPr lang="en" sz="18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What is a special purpose entity?</a:t>
            </a:r>
          </a:p>
          <a:p>
            <a:pPr indent="-228600" lvl="0" marL="457200" rtl="0">
              <a:lnSpc>
                <a:spcPct val="20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Old Standard TT"/>
            </a:pPr>
            <a:r>
              <a:rPr lang="en" sz="18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Enron used hundreds of special purpose entities.</a:t>
            </a:r>
          </a:p>
          <a:p>
            <a:pPr indent="-228600" lvl="0" marL="457200" rtl="0">
              <a:lnSpc>
                <a:spcPct val="20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Old Standard TT"/>
            </a:pPr>
            <a:r>
              <a:rPr lang="en" sz="18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JEDI, Chewco, Whitewing, LJM Cayman.</a:t>
            </a:r>
          </a:p>
          <a:p>
            <a:pPr indent="-228600" lvl="0" marL="457200">
              <a:lnSpc>
                <a:spcPct val="20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Old Standard TT"/>
            </a:pPr>
            <a:r>
              <a:rPr lang="en" sz="18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Again investors are given misleading financial reports.</a:t>
            </a:r>
          </a:p>
        </p:txBody>
      </p:sp>
      <p:sp>
        <p:nvSpPr>
          <p:cNvPr id="131" name="Shape 131"/>
          <p:cNvSpPr txBox="1"/>
          <p:nvPr>
            <p:ph type="title"/>
          </p:nvPr>
        </p:nvSpPr>
        <p:spPr>
          <a:xfrm>
            <a:off x="-82950" y="0"/>
            <a:ext cx="9144000" cy="9863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4000">
                <a:latin typeface="Old Standard TT"/>
                <a:ea typeface="Old Standard TT"/>
                <a:cs typeface="Old Standard TT"/>
                <a:sym typeface="Old Standard TT"/>
              </a:rPr>
              <a:t>Complex Special Purpose Entities </a:t>
            </a:r>
          </a:p>
        </p:txBody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/>
          <p:nvPr>
            <p:ph type="title"/>
          </p:nvPr>
        </p:nvSpPr>
        <p:spPr>
          <a:xfrm>
            <a:off x="0" y="154225"/>
            <a:ext cx="9144000" cy="7782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4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It All Comes Tumbling Down</a:t>
            </a:r>
          </a:p>
        </p:txBody>
      </p:sp>
      <p:sp>
        <p:nvSpPr>
          <p:cNvPr id="137" name="Shape 137"/>
          <p:cNvSpPr txBox="1"/>
          <p:nvPr>
            <p:ph idx="4294967295" type="body"/>
          </p:nvPr>
        </p:nvSpPr>
        <p:spPr>
          <a:xfrm>
            <a:off x="0" y="1130750"/>
            <a:ext cx="9144000" cy="339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lnSpc>
                <a:spcPct val="200000"/>
              </a:lnSpc>
              <a:spcBef>
                <a:spcPts val="0"/>
              </a:spcBef>
              <a:buClr>
                <a:schemeClr val="dk1"/>
              </a:buClr>
              <a:buFont typeface="Old Standard TT"/>
            </a:pPr>
            <a:r>
              <a:rPr lang="en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February 2001 - Skilling was named the president and CEO</a:t>
            </a:r>
          </a:p>
          <a:p>
            <a:pPr indent="-228600" lvl="0" marL="457200" rtl="0">
              <a:lnSpc>
                <a:spcPct val="200000"/>
              </a:lnSpc>
              <a:spcBef>
                <a:spcPts val="0"/>
              </a:spcBef>
              <a:buClr>
                <a:schemeClr val="dk1"/>
              </a:buClr>
              <a:buFont typeface="Old Standard TT"/>
            </a:pPr>
            <a:r>
              <a:rPr lang="en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Stock’s price started to decrease</a:t>
            </a:r>
          </a:p>
          <a:p>
            <a:pPr indent="-228600" lvl="0" marL="457200" rtl="0">
              <a:lnSpc>
                <a:spcPct val="200000"/>
              </a:lnSpc>
              <a:spcBef>
                <a:spcPts val="0"/>
              </a:spcBef>
              <a:buClr>
                <a:schemeClr val="dk1"/>
              </a:buClr>
              <a:buFont typeface="Old Standard TT"/>
            </a:pPr>
            <a:r>
              <a:rPr lang="en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August 2001 - Skilling himself resigned </a:t>
            </a:r>
          </a:p>
          <a:p>
            <a:pPr indent="-228600" lvl="0" marL="457200" rtl="0">
              <a:lnSpc>
                <a:spcPct val="200000"/>
              </a:lnSpc>
              <a:spcBef>
                <a:spcPts val="0"/>
              </a:spcBef>
              <a:buClr>
                <a:schemeClr val="dk1"/>
              </a:buClr>
              <a:buFont typeface="Old Standard TT"/>
            </a:pPr>
            <a:r>
              <a:rPr lang="en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October 2001 - First quarterly loss in more than four years </a:t>
            </a:r>
          </a:p>
          <a:p>
            <a:pPr indent="-228600" lvl="0" marL="457200" rtl="0">
              <a:lnSpc>
                <a:spcPct val="200000"/>
              </a:lnSpc>
              <a:spcBef>
                <a:spcPts val="0"/>
              </a:spcBef>
              <a:buClr>
                <a:schemeClr val="dk1"/>
              </a:buClr>
              <a:buFont typeface="Old Standard TT"/>
            </a:pPr>
            <a:r>
              <a:rPr lang="en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Changes on employees pension plan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600">
              <a:solidFill>
                <a:schemeClr val="dk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 sz="16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 </a:t>
            </a:r>
          </a:p>
        </p:txBody>
      </p:sp>
      <p:pic>
        <p:nvPicPr>
          <p:cNvPr id="138" name="Shape 1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70250" y="1583350"/>
            <a:ext cx="2327300" cy="1976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/>
          <p:nvPr>
            <p:ph type="title"/>
          </p:nvPr>
        </p:nvSpPr>
        <p:spPr>
          <a:xfrm>
            <a:off x="0" y="154225"/>
            <a:ext cx="9144000" cy="7782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4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It All Comes Tumbling Down</a:t>
            </a:r>
          </a:p>
        </p:txBody>
      </p:sp>
      <p:sp>
        <p:nvSpPr>
          <p:cNvPr id="144" name="Shape 144"/>
          <p:cNvSpPr txBox="1"/>
          <p:nvPr>
            <p:ph idx="4294967295" type="body"/>
          </p:nvPr>
        </p:nvSpPr>
        <p:spPr>
          <a:xfrm>
            <a:off x="0" y="1152775"/>
            <a:ext cx="9144000" cy="339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lnSpc>
                <a:spcPct val="200000"/>
              </a:lnSpc>
              <a:spcBef>
                <a:spcPts val="0"/>
              </a:spcBef>
              <a:buClr>
                <a:schemeClr val="dk1"/>
              </a:buClr>
              <a:buFont typeface="Old Standard TT"/>
            </a:pPr>
            <a:r>
              <a:rPr lang="en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November 2001 - restatement of its financial statements </a:t>
            </a:r>
          </a:p>
          <a:p>
            <a:pPr indent="-228600" lvl="0" marL="457200" rtl="0">
              <a:lnSpc>
                <a:spcPct val="200000"/>
              </a:lnSpc>
              <a:spcBef>
                <a:spcPts val="0"/>
              </a:spcBef>
              <a:buClr>
                <a:schemeClr val="dk1"/>
              </a:buClr>
              <a:buFont typeface="Old Standard TT"/>
            </a:pPr>
            <a:r>
              <a:rPr lang="en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$591 million in losses over the four years</a:t>
            </a:r>
          </a:p>
          <a:p>
            <a:pPr indent="-228600" lvl="0" marL="457200" rtl="0">
              <a:lnSpc>
                <a:spcPct val="200000"/>
              </a:lnSpc>
              <a:spcBef>
                <a:spcPts val="0"/>
              </a:spcBef>
              <a:buClr>
                <a:schemeClr val="dk1"/>
              </a:buClr>
              <a:buFont typeface="Old Standard TT"/>
            </a:pPr>
            <a:r>
              <a:rPr lang="en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$628 million in liabilities </a:t>
            </a:r>
          </a:p>
          <a:p>
            <a:pPr indent="-228600" lvl="0" marL="457200" rtl="0">
              <a:lnSpc>
                <a:spcPct val="200000"/>
              </a:lnSpc>
              <a:spcBef>
                <a:spcPts val="0"/>
              </a:spcBef>
              <a:buClr>
                <a:schemeClr val="dk1"/>
              </a:buClr>
              <a:buFont typeface="Old Standard TT"/>
            </a:pPr>
            <a:r>
              <a:rPr lang="en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Stock price: less than $10 a share</a:t>
            </a:r>
          </a:p>
          <a:p>
            <a:pPr indent="-228600" lvl="0" marL="457200" rtl="0">
              <a:lnSpc>
                <a:spcPct val="200000"/>
              </a:lnSpc>
              <a:spcBef>
                <a:spcPts val="0"/>
              </a:spcBef>
              <a:buClr>
                <a:schemeClr val="dk1"/>
              </a:buClr>
              <a:buFont typeface="Old Standard TT"/>
            </a:pPr>
            <a:r>
              <a:rPr lang="en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November 30 - stock closed at $0.26 a share</a:t>
            </a:r>
          </a:p>
          <a:p>
            <a:pPr indent="-228600" lvl="0" marL="457200" rtl="0">
              <a:lnSpc>
                <a:spcPct val="200000"/>
              </a:lnSpc>
              <a:spcBef>
                <a:spcPts val="0"/>
              </a:spcBef>
              <a:buClr>
                <a:schemeClr val="dk1"/>
              </a:buClr>
              <a:buSzPct val="88888"/>
              <a:buFont typeface="Old Standard TT"/>
            </a:pPr>
            <a:r>
              <a:rPr lang="en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December 2 - the company filed for bankruptcy protection 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chemeClr val="dk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 </a:t>
            </a:r>
          </a:p>
        </p:txBody>
      </p:sp>
      <p:pic>
        <p:nvPicPr>
          <p:cNvPr id="145" name="Shape 1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40125" y="1897700"/>
            <a:ext cx="2682925" cy="1792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 txBox="1"/>
          <p:nvPr>
            <p:ph type="title"/>
          </p:nvPr>
        </p:nvSpPr>
        <p:spPr>
          <a:xfrm>
            <a:off x="274475" y="221800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4000">
                <a:latin typeface="Old Standard TT"/>
                <a:ea typeface="Old Standard TT"/>
                <a:cs typeface="Old Standard TT"/>
                <a:sym typeface="Old Standard TT"/>
              </a:rPr>
              <a:t>The Aftermath</a:t>
            </a:r>
          </a:p>
        </p:txBody>
      </p:sp>
      <p:sp>
        <p:nvSpPr>
          <p:cNvPr id="151" name="Shape 151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lnSpc>
                <a:spcPct val="200000"/>
              </a:lnSpc>
              <a:spcBef>
                <a:spcPts val="0"/>
              </a:spcBef>
              <a:buClr>
                <a:schemeClr val="dk1"/>
              </a:buClr>
              <a:buFont typeface="Old Standard TT"/>
            </a:pPr>
            <a:r>
              <a:rPr lang="en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threatened financial markets in U.S. &amp; abroad</a:t>
            </a:r>
          </a:p>
          <a:p>
            <a:pPr indent="-228600" lvl="0" marL="457200" rtl="0">
              <a:lnSpc>
                <a:spcPct val="200000"/>
              </a:lnSpc>
              <a:spcBef>
                <a:spcPts val="0"/>
              </a:spcBef>
              <a:buClr>
                <a:schemeClr val="dk1"/>
              </a:buClr>
              <a:buFont typeface="Old Standard TT"/>
            </a:pPr>
            <a:r>
              <a:rPr lang="en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GAO requested documents from White House</a:t>
            </a:r>
          </a:p>
          <a:p>
            <a:pPr indent="-228600" lvl="0" marL="457200" rtl="0">
              <a:lnSpc>
                <a:spcPct val="200000"/>
              </a:lnSpc>
              <a:spcBef>
                <a:spcPts val="0"/>
              </a:spcBef>
              <a:buClr>
                <a:schemeClr val="dk1"/>
              </a:buClr>
              <a:buFont typeface="Old Standard TT"/>
            </a:pPr>
            <a:r>
              <a:rPr lang="en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impact of Enron hit the government</a:t>
            </a:r>
          </a:p>
          <a:p>
            <a:pPr indent="-228600" lvl="0" marL="457200" rtl="0">
              <a:lnSpc>
                <a:spcPct val="200000"/>
              </a:lnSpc>
              <a:spcBef>
                <a:spcPts val="0"/>
              </a:spcBef>
              <a:buClr>
                <a:schemeClr val="dk1"/>
              </a:buClr>
              <a:buFont typeface="Old Standard TT"/>
            </a:pPr>
            <a:r>
              <a:rPr lang="en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Justice Department opened a criminal investigation</a:t>
            </a:r>
          </a:p>
          <a:p>
            <a:pPr indent="-228600" lvl="0" marL="457200" rtl="0">
              <a:lnSpc>
                <a:spcPct val="200000"/>
              </a:lnSpc>
              <a:spcBef>
                <a:spcPts val="0"/>
              </a:spcBef>
              <a:buClr>
                <a:schemeClr val="dk1"/>
              </a:buClr>
              <a:buFont typeface="Old Standard TT"/>
            </a:pPr>
            <a:r>
              <a:rPr lang="en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deep ties with the government</a:t>
            </a:r>
          </a:p>
          <a:p>
            <a:pPr indent="-228600" lvl="0" marL="457200" rtl="0">
              <a:lnSpc>
                <a:spcPct val="200000"/>
              </a:lnSpc>
              <a:spcBef>
                <a:spcPts val="0"/>
              </a:spcBef>
              <a:buClr>
                <a:schemeClr val="dk1"/>
              </a:buClr>
              <a:buFont typeface="Old Standard TT"/>
            </a:pPr>
            <a:r>
              <a:rPr lang="en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Kenneth Lay resigned as Enron’s CEO</a:t>
            </a:r>
          </a:p>
        </p:txBody>
      </p:sp>
      <p:pic>
        <p:nvPicPr>
          <p:cNvPr id="152" name="Shape 1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34225" y="2567099"/>
            <a:ext cx="2336249" cy="22501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/>
          <p:nvPr>
            <p:ph type="title"/>
          </p:nvPr>
        </p:nvSpPr>
        <p:spPr>
          <a:xfrm>
            <a:off x="311700" y="175300"/>
            <a:ext cx="8520599" cy="7073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 sz="4000">
                <a:latin typeface="Old Standard TT"/>
                <a:ea typeface="Old Standard TT"/>
                <a:cs typeface="Old Standard TT"/>
                <a:sym typeface="Old Standard TT"/>
              </a:rPr>
              <a:t>AICPA</a:t>
            </a:r>
          </a:p>
        </p:txBody>
      </p:sp>
      <p:sp>
        <p:nvSpPr>
          <p:cNvPr id="158" name="Shape 158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lnSpc>
                <a:spcPct val="200000"/>
              </a:lnSpc>
              <a:spcBef>
                <a:spcPts val="0"/>
              </a:spcBef>
              <a:buClr>
                <a:schemeClr val="dk1"/>
              </a:buClr>
              <a:buFont typeface="Old Standard TT"/>
            </a:pPr>
            <a:r>
              <a:rPr lang="en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American Institute of Certified Public Accountants</a:t>
            </a:r>
          </a:p>
          <a:p>
            <a:pPr indent="-228600" lvl="0" marL="457200" rtl="0">
              <a:lnSpc>
                <a:spcPct val="200000"/>
              </a:lnSpc>
              <a:spcBef>
                <a:spcPts val="0"/>
              </a:spcBef>
              <a:buClr>
                <a:schemeClr val="dk1"/>
              </a:buClr>
              <a:buFont typeface="Old Standard TT"/>
            </a:pPr>
            <a:r>
              <a:rPr lang="en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engaged in damage control</a:t>
            </a:r>
          </a:p>
          <a:p>
            <a:pPr indent="-228600" lvl="0" marL="457200" rtl="0">
              <a:lnSpc>
                <a:spcPct val="200000"/>
              </a:lnSpc>
              <a:spcBef>
                <a:spcPts val="0"/>
              </a:spcBef>
              <a:buClr>
                <a:schemeClr val="dk1"/>
              </a:buClr>
              <a:buFont typeface="Old Standard TT"/>
            </a:pPr>
            <a:r>
              <a:rPr lang="en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12/2001 issued toolkit for auditors use</a:t>
            </a:r>
          </a:p>
          <a:p>
            <a:pPr indent="-228600" lvl="0" marL="457200" rtl="0">
              <a:lnSpc>
                <a:spcPct val="200000"/>
              </a:lnSpc>
              <a:spcBef>
                <a:spcPts val="0"/>
              </a:spcBef>
              <a:buClr>
                <a:schemeClr val="dk1"/>
              </a:buClr>
              <a:buFont typeface="Old Standard TT"/>
            </a:pPr>
            <a:r>
              <a:rPr lang="en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01/2002 board of directors would fully cooperate</a:t>
            </a:r>
          </a:p>
          <a:p>
            <a:pPr indent="-228600" lvl="0" marL="457200">
              <a:lnSpc>
                <a:spcPct val="200000"/>
              </a:lnSpc>
              <a:spcBef>
                <a:spcPts val="0"/>
              </a:spcBef>
              <a:buClr>
                <a:schemeClr val="dk1"/>
              </a:buClr>
              <a:buFont typeface="Old Standard TT"/>
            </a:pPr>
            <a:r>
              <a:rPr lang="en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approved a resolution to support prohibitions</a:t>
            </a:r>
          </a:p>
        </p:txBody>
      </p:sp>
      <p:pic>
        <p:nvPicPr>
          <p:cNvPr id="159" name="Shape 1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50375" y="3013550"/>
            <a:ext cx="2817199" cy="1910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 txBox="1"/>
          <p:nvPr>
            <p:ph type="title"/>
          </p:nvPr>
        </p:nvSpPr>
        <p:spPr>
          <a:xfrm>
            <a:off x="0" y="0"/>
            <a:ext cx="9144000" cy="7782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4000">
                <a:latin typeface="Old Standard TT"/>
                <a:ea typeface="Old Standard TT"/>
                <a:cs typeface="Old Standard TT"/>
                <a:sym typeface="Old Standard TT"/>
              </a:rPr>
              <a:t>Where were the Auditors? </a:t>
            </a:r>
          </a:p>
        </p:txBody>
      </p:sp>
      <p:sp>
        <p:nvSpPr>
          <p:cNvPr id="165" name="Shape 165"/>
          <p:cNvSpPr txBox="1"/>
          <p:nvPr>
            <p:ph idx="4294967295" type="body"/>
          </p:nvPr>
        </p:nvSpPr>
        <p:spPr>
          <a:xfrm>
            <a:off x="0" y="1087700"/>
            <a:ext cx="9144000" cy="324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ld Standard TT"/>
            </a:pPr>
            <a:r>
              <a:rPr lang="en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Arthur Andersen, LLC</a:t>
            </a:r>
          </a:p>
          <a:p>
            <a:pPr indent="-228600" lvl="0" marL="457200" rtl="0"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ld Standard TT"/>
            </a:pPr>
            <a:r>
              <a:rPr lang="en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External and Internal Accountants are former Andersen Executives</a:t>
            </a:r>
          </a:p>
          <a:p>
            <a:pPr indent="-228600" lvl="0" marL="457200" rtl="0"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ld Standard TT"/>
            </a:pPr>
            <a:r>
              <a:rPr lang="en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Auditor-firm relationship conflict</a:t>
            </a:r>
          </a:p>
        </p:txBody>
      </p:sp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 txBox="1"/>
          <p:nvPr>
            <p:ph type="title"/>
          </p:nvPr>
        </p:nvSpPr>
        <p:spPr>
          <a:xfrm>
            <a:off x="311700" y="0"/>
            <a:ext cx="8520599" cy="771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 sz="4800">
                <a:latin typeface="Old Standard TT"/>
                <a:ea typeface="Old Standard TT"/>
                <a:cs typeface="Old Standard TT"/>
                <a:sym typeface="Old Standard TT"/>
              </a:rPr>
              <a:t>Did we learn anything?</a:t>
            </a:r>
          </a:p>
        </p:txBody>
      </p:sp>
      <p:sp>
        <p:nvSpPr>
          <p:cNvPr id="171" name="Shape 171"/>
          <p:cNvSpPr txBox="1"/>
          <p:nvPr>
            <p:ph idx="1" type="body"/>
          </p:nvPr>
        </p:nvSpPr>
        <p:spPr>
          <a:xfrm>
            <a:off x="0" y="1029025"/>
            <a:ext cx="91440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lnSpc>
                <a:spcPct val="200000"/>
              </a:lnSpc>
              <a:spcBef>
                <a:spcPts val="0"/>
              </a:spcBef>
              <a:buClr>
                <a:schemeClr val="dk1"/>
              </a:buClr>
              <a:buFont typeface="Old Standard TT"/>
            </a:pPr>
            <a:r>
              <a:rPr lang="en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Sarbanes-Oxley Act of 2002</a:t>
            </a:r>
          </a:p>
          <a:p>
            <a:pPr indent="-228600" lvl="0" marL="457200" rtl="0">
              <a:lnSpc>
                <a:spcPct val="200000"/>
              </a:lnSpc>
              <a:spcBef>
                <a:spcPts val="0"/>
              </a:spcBef>
              <a:buClr>
                <a:schemeClr val="dk1"/>
              </a:buClr>
              <a:buFont typeface="Old Standard TT"/>
            </a:pPr>
            <a:r>
              <a:rPr lang="en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Keep your integrity</a:t>
            </a:r>
          </a:p>
          <a:p>
            <a:pPr indent="-228600" lvl="1" marL="914400">
              <a:lnSpc>
                <a:spcPct val="20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Old Standard TT"/>
            </a:pPr>
            <a:r>
              <a:rPr lang="en" sz="18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Never take customer and employee confidence for granted.</a:t>
            </a:r>
          </a:p>
        </p:txBody>
      </p:sp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 txBox="1"/>
          <p:nvPr>
            <p:ph type="title"/>
          </p:nvPr>
        </p:nvSpPr>
        <p:spPr>
          <a:xfrm>
            <a:off x="0" y="76750"/>
            <a:ext cx="9144000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 sz="4000">
                <a:latin typeface="Old Standard TT"/>
                <a:ea typeface="Old Standard TT"/>
                <a:cs typeface="Old Standard TT"/>
                <a:sym typeface="Old Standard TT"/>
              </a:rPr>
              <a:t>Works Cited</a:t>
            </a:r>
          </a:p>
        </p:txBody>
      </p:sp>
      <p:sp>
        <p:nvSpPr>
          <p:cNvPr id="177" name="Shape 177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  <a:noFill/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Old Standard TT"/>
            </a:pPr>
            <a:r>
              <a:rPr lang="en" sz="12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Healy, P. M., &amp; Palepu, K. G. (2003). The fall of enron. The Journal of Economic Perspectives, 17(2), 3-26. Retrieved from http://search.proquest.com/docview/212077863?accountid=7285 </a:t>
            </a:r>
          </a:p>
          <a:p>
            <a:pPr indent="-228600" lvl="0" marL="457200" rtl="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Old Standard TT"/>
            </a:pPr>
            <a:r>
              <a:rPr lang="en" sz="12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Benston, George J, and Al L Hartgraves. "Enron: What Happened and What We Can Learn from It." Journal of Accounting and Public Policy, 21.2 (2002): 105-127.</a:t>
            </a:r>
          </a:p>
          <a:p>
            <a:pPr indent="-228600" lvl="0" marL="457200" rtl="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Old Standard TT"/>
            </a:pPr>
            <a:r>
              <a:rPr lang="en" sz="12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"Enron." The Social History of Crime and Punishment in America, (2012)</a:t>
            </a:r>
          </a:p>
          <a:p>
            <a:pPr indent="-228600" lvl="0" marL="457200" rtl="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Old Standard TT"/>
            </a:pPr>
            <a:r>
              <a:rPr lang="en" sz="12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Regan, MC. "Teaching Enron." Fordham Law Review, 74.3 (2005): 1139-1249.</a:t>
            </a:r>
          </a:p>
          <a:p>
            <a:pPr indent="-228600" lvl="0" marL="457200" rtl="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Old Standard TT"/>
            </a:pPr>
            <a:r>
              <a:rPr lang="en" sz="12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Chandra, Gyan. "The Enron Implosion and Its Lessons." Journal of Management Research, 3.2 (2003): 98.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 txBox="1"/>
          <p:nvPr>
            <p:ph type="title"/>
          </p:nvPr>
        </p:nvSpPr>
        <p:spPr>
          <a:xfrm>
            <a:off x="311700" y="538925"/>
            <a:ext cx="8520599" cy="771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4800">
                <a:latin typeface="Old Standard TT"/>
                <a:ea typeface="Old Standard TT"/>
                <a:cs typeface="Old Standard TT"/>
                <a:sym typeface="Old Standard TT"/>
              </a:rPr>
              <a:t>Questions?</a:t>
            </a:r>
          </a:p>
        </p:txBody>
      </p:sp>
      <p:sp>
        <p:nvSpPr>
          <p:cNvPr id="183" name="Shape 183"/>
          <p:cNvSpPr/>
          <p:nvPr/>
        </p:nvSpPr>
        <p:spPr>
          <a:xfrm>
            <a:off x="3255300" y="1591050"/>
            <a:ext cx="2633399" cy="2318100"/>
          </a:xfrm>
          <a:prstGeom prst="wedgeEllipseCallout">
            <a:avLst>
              <a:gd fmla="val -38196" name="adj1"/>
              <a:gd fmla="val 69522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4" name="Shape 184"/>
          <p:cNvSpPr/>
          <p:nvPr/>
        </p:nvSpPr>
        <p:spPr>
          <a:xfrm>
            <a:off x="4134975" y="1874012"/>
            <a:ext cx="874025" cy="1752181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algn="ctr"/>
            <a:r>
              <a:rPr b="1" i="0"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  <a:solidFill>
                  <a:srgbClr val="666666"/>
                </a:solidFill>
                <a:latin typeface="Old Standard TT"/>
              </a:rPr>
              <a:t>?</a:t>
            </a: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/>
          <p:nvPr>
            <p:ph type="title"/>
          </p:nvPr>
        </p:nvSpPr>
        <p:spPr>
          <a:xfrm>
            <a:off x="311700" y="0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 sz="4000">
                <a:latin typeface="Old Standard TT"/>
                <a:ea typeface="Old Standard TT"/>
                <a:cs typeface="Old Standard TT"/>
                <a:sym typeface="Old Standard TT"/>
              </a:rPr>
              <a:t>Greed is good?</a:t>
            </a:r>
          </a:p>
        </p:txBody>
      </p:sp>
      <p:sp>
        <p:nvSpPr>
          <p:cNvPr id="67" name="Shape 67"/>
          <p:cNvSpPr txBox="1"/>
          <p:nvPr/>
        </p:nvSpPr>
        <p:spPr>
          <a:xfrm>
            <a:off x="69250" y="707925"/>
            <a:ext cx="9144000" cy="34934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 u="sng">
                <a:solidFill>
                  <a:schemeClr val="lt2"/>
                </a:solidFill>
                <a:latin typeface="Old Standard TT"/>
                <a:ea typeface="Old Standard TT"/>
                <a:cs typeface="Old Standard TT"/>
                <a:sym typeface="Old Standard TT"/>
                <a:hlinkClick r:id="rId3"/>
              </a:rPr>
              <a:t>https://www.youtube.com/watch?v=R8y6DJAeolo</a:t>
            </a:r>
          </a:p>
          <a:p>
            <a:pPr lvl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>
                <a:solidFill>
                  <a:schemeClr val="lt2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Enron was a corrupt corporation run by greed with the goal to make a profit.</a:t>
            </a: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/>
          <p:nvPr>
            <p:ph type="title"/>
          </p:nvPr>
        </p:nvSpPr>
        <p:spPr>
          <a:xfrm>
            <a:off x="311700" y="0"/>
            <a:ext cx="8520599" cy="674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3600">
                <a:latin typeface="Old Standard TT"/>
                <a:ea typeface="Old Standard TT"/>
                <a:cs typeface="Old Standard TT"/>
                <a:sym typeface="Old Standard TT"/>
              </a:rPr>
              <a:t>The Beginning Presages The End</a:t>
            </a:r>
            <a:r>
              <a:rPr lang="en" sz="4000">
                <a:latin typeface="Old Standard TT"/>
                <a:ea typeface="Old Standard TT"/>
                <a:cs typeface="Old Standard TT"/>
                <a:sym typeface="Old Standard TT"/>
              </a:rPr>
              <a:t> </a:t>
            </a:r>
          </a:p>
        </p:txBody>
      </p:sp>
      <p:sp>
        <p:nvSpPr>
          <p:cNvPr id="73" name="Shape 73"/>
          <p:cNvSpPr txBox="1"/>
          <p:nvPr>
            <p:ph idx="1" type="body"/>
          </p:nvPr>
        </p:nvSpPr>
        <p:spPr>
          <a:xfrm>
            <a:off x="0" y="1152475"/>
            <a:ext cx="91440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marR="0" rtl="0" algn="just">
              <a:lnSpc>
                <a:spcPct val="200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SzPct val="100000"/>
              <a:buFont typeface="Old Standard TT"/>
            </a:pPr>
            <a:r>
              <a:rPr lang="en">
                <a:solidFill>
                  <a:schemeClr val="lt2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Enron was a Houston-based natural gas pipeline company</a:t>
            </a:r>
          </a:p>
          <a:p>
            <a:pPr indent="-228600" lvl="0" marL="457200" marR="0" rtl="0" algn="just">
              <a:lnSpc>
                <a:spcPct val="200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SzPct val="100000"/>
              <a:buFont typeface="Old Standard TT"/>
            </a:pPr>
            <a:r>
              <a:rPr lang="en">
                <a:solidFill>
                  <a:schemeClr val="lt2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Born from the merger of Natural Gas and InterNorth in 1985</a:t>
            </a:r>
          </a:p>
          <a:p>
            <a:pPr indent="-228600" lvl="0" marL="457200" marR="0" rtl="0" algn="just">
              <a:lnSpc>
                <a:spcPct val="200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SzPct val="77777"/>
              <a:buFont typeface="Old Standard TT"/>
            </a:pPr>
            <a:r>
              <a:rPr lang="en">
                <a:solidFill>
                  <a:schemeClr val="lt2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Federal deregulation of gas pipeline in the 1990s</a:t>
            </a:r>
          </a:p>
          <a:p>
            <a:pPr indent="-228600" lvl="0" marL="457200" marR="0" rtl="0" algn="just">
              <a:lnSpc>
                <a:spcPct val="200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SzPct val="100000"/>
              <a:buFont typeface="Old Standard TT"/>
            </a:pPr>
            <a:r>
              <a:rPr lang="en">
                <a:solidFill>
                  <a:schemeClr val="lt2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Jeffrey Skilling created the “Gas Bank”</a:t>
            </a:r>
          </a:p>
          <a:p>
            <a:pPr indent="-228600" lvl="0" marL="457200" marR="0" rtl="0" algn="just">
              <a:lnSpc>
                <a:spcPct val="200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SzPct val="100000"/>
              <a:buFont typeface="Old Standard TT"/>
            </a:pPr>
            <a:r>
              <a:rPr lang="en">
                <a:solidFill>
                  <a:schemeClr val="lt2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Enron was heavily involved in energy brokering, electronic energy trading, etc.</a:t>
            </a:r>
          </a:p>
          <a:p>
            <a:pPr indent="-228600" lvl="0" marL="457200" marR="0" rtl="0" algn="just">
              <a:lnSpc>
                <a:spcPct val="200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SzPct val="100000"/>
              <a:buFont typeface="Old Standard TT"/>
            </a:pPr>
            <a:r>
              <a:rPr lang="en">
                <a:solidFill>
                  <a:schemeClr val="lt2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Enron became the 7th largest U.S. Company in 2001</a:t>
            </a: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/>
          <p:nvPr>
            <p:ph type="title"/>
          </p:nvPr>
        </p:nvSpPr>
        <p:spPr>
          <a:xfrm>
            <a:off x="311700" y="0"/>
            <a:ext cx="8520599" cy="674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3600">
                <a:latin typeface="Old Standard TT"/>
                <a:ea typeface="Old Standard TT"/>
                <a:cs typeface="Old Standard TT"/>
                <a:sym typeface="Old Standard TT"/>
              </a:rPr>
              <a:t>The Best, The Brightest and The Dreaded PRC </a:t>
            </a:r>
          </a:p>
        </p:txBody>
      </p:sp>
      <p:sp>
        <p:nvSpPr>
          <p:cNvPr id="79" name="Shape 79"/>
          <p:cNvSpPr txBox="1"/>
          <p:nvPr>
            <p:ph idx="1" type="body"/>
          </p:nvPr>
        </p:nvSpPr>
        <p:spPr>
          <a:xfrm>
            <a:off x="0" y="1222575"/>
            <a:ext cx="91440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marR="0" rtl="0" algn="just">
              <a:lnSpc>
                <a:spcPct val="200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SzPct val="100000"/>
              <a:buFont typeface="Old Standard TT"/>
            </a:pPr>
            <a:r>
              <a:rPr lang="en">
                <a:solidFill>
                  <a:schemeClr val="lt2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Skilling changed the corporate culture of Enron</a:t>
            </a:r>
          </a:p>
          <a:p>
            <a:pPr indent="-228600" lvl="0" marL="457200" marR="0" rtl="0" algn="just">
              <a:lnSpc>
                <a:spcPct val="200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SzPct val="100000"/>
              <a:buFont typeface="Old Standard TT"/>
            </a:pPr>
            <a:r>
              <a:rPr lang="en">
                <a:solidFill>
                  <a:schemeClr val="lt2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Hired Andrew Fastow, in 1990</a:t>
            </a:r>
          </a:p>
          <a:p>
            <a:pPr indent="-228600" lvl="0" marL="457200" marR="0" rtl="0" algn="just">
              <a:lnSpc>
                <a:spcPct val="200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SzPct val="100000"/>
              <a:buFont typeface="Old Standard TT"/>
            </a:pPr>
            <a:r>
              <a:rPr lang="en">
                <a:solidFill>
                  <a:schemeClr val="lt2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Skilling: trading operation; Fastow: financing</a:t>
            </a:r>
          </a:p>
          <a:p>
            <a:pPr indent="-228600" lvl="0" marL="457200" marR="0" rtl="0" algn="just">
              <a:lnSpc>
                <a:spcPct val="200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SzPct val="100000"/>
              <a:buFont typeface="Old Standard TT"/>
            </a:pPr>
            <a:r>
              <a:rPr lang="en">
                <a:solidFill>
                  <a:schemeClr val="lt2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Skilling instituted the Performance Review Committee (PRC)</a:t>
            </a:r>
          </a:p>
          <a:p>
            <a:pPr indent="-228600" lvl="0" marL="457200" marR="0" rtl="0" algn="just">
              <a:lnSpc>
                <a:spcPct val="200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SzPct val="100000"/>
              <a:buFont typeface="Old Standard TT"/>
            </a:pPr>
            <a:r>
              <a:rPr lang="en">
                <a:solidFill>
                  <a:schemeClr val="lt2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Employees were regularly rated on a scale </a:t>
            </a:r>
          </a:p>
          <a:p>
            <a:pPr indent="-228600" lvl="0" marL="457200" marR="0" rtl="0" algn="just">
              <a:lnSpc>
                <a:spcPct val="200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SzPct val="100000"/>
              <a:buFont typeface="Old Standard TT"/>
            </a:pPr>
            <a:r>
              <a:rPr lang="en">
                <a:solidFill>
                  <a:schemeClr val="lt2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Highly restrictive confidentiality clauses in trading contracts</a:t>
            </a: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/>
          <p:nvPr>
            <p:ph idx="1" type="body"/>
          </p:nvPr>
        </p:nvSpPr>
        <p:spPr>
          <a:xfrm>
            <a:off x="0" y="562350"/>
            <a:ext cx="9144000" cy="3397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 algn="just">
              <a:lnSpc>
                <a:spcPct val="200000"/>
              </a:lnSpc>
              <a:spcBef>
                <a:spcPts val="0"/>
              </a:spcBef>
              <a:buClr>
                <a:schemeClr val="lt2"/>
              </a:buClr>
              <a:buSzPct val="100000"/>
              <a:buFont typeface="Old Standard TT"/>
            </a:pPr>
            <a:r>
              <a:rPr lang="en" sz="1800">
                <a:solidFill>
                  <a:schemeClr val="lt2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U.S. economy was experiencing the longest bull market in its history. </a:t>
            </a:r>
          </a:p>
          <a:p>
            <a:pPr indent="-228600" lvl="0" marL="457200" rtl="0" algn="just">
              <a:lnSpc>
                <a:spcPct val="200000"/>
              </a:lnSpc>
              <a:spcBef>
                <a:spcPts val="0"/>
              </a:spcBef>
              <a:buClr>
                <a:schemeClr val="lt2"/>
              </a:buClr>
              <a:buSzPct val="100000"/>
              <a:buFont typeface="Old Standard TT"/>
            </a:pPr>
            <a:r>
              <a:rPr lang="en" sz="1800">
                <a:solidFill>
                  <a:schemeClr val="lt2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In 1996 Skilling became Enron’s chief operating officer. </a:t>
            </a:r>
          </a:p>
          <a:p>
            <a:pPr indent="-228600" lvl="0" marL="457200" rtl="0" algn="just">
              <a:lnSpc>
                <a:spcPct val="200000"/>
              </a:lnSpc>
              <a:spcBef>
                <a:spcPts val="0"/>
              </a:spcBef>
              <a:buClr>
                <a:schemeClr val="lt2"/>
              </a:buClr>
              <a:buSzPct val="100000"/>
              <a:buFont typeface="Old Standard TT"/>
            </a:pPr>
            <a:r>
              <a:rPr lang="en" sz="1800">
                <a:solidFill>
                  <a:schemeClr val="lt2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Gas bank model could be applied to the market for electric energy as well.</a:t>
            </a:r>
          </a:p>
          <a:p>
            <a:pPr indent="-228600" lvl="0" marL="457200" rtl="0" algn="just">
              <a:lnSpc>
                <a:spcPct val="200000"/>
              </a:lnSpc>
              <a:spcBef>
                <a:spcPts val="0"/>
              </a:spcBef>
              <a:buClr>
                <a:schemeClr val="lt2"/>
              </a:buClr>
              <a:buSzPct val="100000"/>
              <a:buFont typeface="Old Standard TT"/>
            </a:pPr>
            <a:r>
              <a:rPr lang="en" sz="1800">
                <a:solidFill>
                  <a:schemeClr val="lt2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Create a market for: paper, steel, water and even weather.</a:t>
            </a:r>
          </a:p>
          <a:p>
            <a:pPr lvl="0" rtl="0" algn="just">
              <a:lnSpc>
                <a:spcPct val="200000"/>
              </a:lnSpc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2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sp>
        <p:nvSpPr>
          <p:cNvPr id="85" name="Shape 85"/>
          <p:cNvSpPr txBox="1"/>
          <p:nvPr>
            <p:ph type="title"/>
          </p:nvPr>
        </p:nvSpPr>
        <p:spPr>
          <a:xfrm>
            <a:off x="0" y="0"/>
            <a:ext cx="9144000" cy="862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3600">
                <a:latin typeface="Old Standard TT"/>
                <a:ea typeface="Old Standard TT"/>
                <a:cs typeface="Old Standard TT"/>
                <a:sym typeface="Old Standard TT"/>
              </a:rPr>
              <a:t>How High They Fly</a:t>
            </a:r>
          </a:p>
        </p:txBody>
      </p:sp>
      <p:pic>
        <p:nvPicPr>
          <p:cNvPr id="86" name="Shape 86"/>
          <p:cNvPicPr preferRelativeResize="0"/>
          <p:nvPr/>
        </p:nvPicPr>
        <p:blipFill rotWithShape="1">
          <a:blip r:embed="rId3">
            <a:alphaModFix/>
          </a:blip>
          <a:srcRect b="17934" l="0" r="0" t="24636"/>
          <a:stretch/>
        </p:blipFill>
        <p:spPr>
          <a:xfrm>
            <a:off x="2697787" y="2785100"/>
            <a:ext cx="3748423" cy="2152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/>
          <p:nvPr>
            <p:ph idx="1" type="body"/>
          </p:nvPr>
        </p:nvSpPr>
        <p:spPr>
          <a:xfrm>
            <a:off x="0" y="576625"/>
            <a:ext cx="9144000" cy="2736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 algn="just">
              <a:lnSpc>
                <a:spcPct val="200000"/>
              </a:lnSpc>
              <a:spcBef>
                <a:spcPts val="0"/>
              </a:spcBef>
              <a:buClr>
                <a:schemeClr val="lt2"/>
              </a:buClr>
              <a:buSzPct val="100000"/>
              <a:buFont typeface="Old Standard TT"/>
            </a:pPr>
            <a:r>
              <a:rPr lang="en" sz="1800">
                <a:solidFill>
                  <a:schemeClr val="lt2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Enron’s most exciting development was the creation of Enron Online (EOL). </a:t>
            </a:r>
          </a:p>
          <a:p>
            <a:pPr indent="-228600" lvl="0" marL="457200" rtl="0" algn="just">
              <a:lnSpc>
                <a:spcPct val="200000"/>
              </a:lnSpc>
              <a:spcBef>
                <a:spcPts val="0"/>
              </a:spcBef>
              <a:buClr>
                <a:schemeClr val="lt2"/>
              </a:buClr>
              <a:buSzPct val="100000"/>
              <a:buFont typeface="Old Standard TT"/>
            </a:pPr>
            <a:r>
              <a:rPr lang="en" sz="1800">
                <a:solidFill>
                  <a:schemeClr val="lt2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Enron and Blockbuster announced a deal to provide video on demand via high-speed Internet lines. </a:t>
            </a:r>
          </a:p>
          <a:p>
            <a:pPr indent="-228600" lvl="0" marL="457200" rtl="0" algn="just">
              <a:lnSpc>
                <a:spcPct val="200000"/>
              </a:lnSpc>
              <a:spcBef>
                <a:spcPts val="0"/>
              </a:spcBef>
              <a:buClr>
                <a:schemeClr val="lt2"/>
              </a:buClr>
              <a:buSzPct val="100000"/>
              <a:buFont typeface="Old Standard TT"/>
            </a:pPr>
            <a:r>
              <a:rPr lang="en" sz="1800">
                <a:solidFill>
                  <a:schemeClr val="lt2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Touted by Fortune as one of the most admired and innovative companies in the world.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2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pic>
        <p:nvPicPr>
          <p:cNvPr id="92" name="Shape 9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29440" y="2944475"/>
            <a:ext cx="2305015" cy="1891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Shape 93"/>
          <p:cNvPicPr preferRelativeResize="0"/>
          <p:nvPr/>
        </p:nvPicPr>
        <p:blipFill rotWithShape="1">
          <a:blip r:embed="rId4">
            <a:alphaModFix/>
          </a:blip>
          <a:srcRect b="8172" l="8991" r="0" t="0"/>
          <a:stretch/>
        </p:blipFill>
        <p:spPr>
          <a:xfrm>
            <a:off x="4927504" y="2944475"/>
            <a:ext cx="1987060" cy="1891374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Shape 94"/>
          <p:cNvSpPr txBox="1"/>
          <p:nvPr>
            <p:ph type="title"/>
          </p:nvPr>
        </p:nvSpPr>
        <p:spPr>
          <a:xfrm>
            <a:off x="0" y="0"/>
            <a:ext cx="9144000" cy="862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3600">
                <a:latin typeface="Old Standard TT"/>
                <a:ea typeface="Old Standard TT"/>
                <a:cs typeface="Old Standard TT"/>
                <a:sym typeface="Old Standard TT"/>
              </a:rPr>
              <a:t>How High They Fly</a:t>
            </a:r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/>
          <p:nvPr>
            <p:ph type="title"/>
          </p:nvPr>
        </p:nvSpPr>
        <p:spPr>
          <a:xfrm>
            <a:off x="0" y="0"/>
            <a:ext cx="9144000" cy="7782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4000">
                <a:latin typeface="Old Standard TT"/>
                <a:ea typeface="Old Standard TT"/>
                <a:cs typeface="Old Standard TT"/>
                <a:sym typeface="Old Standard TT"/>
              </a:rPr>
              <a:t>Mark-to-Market Accounting </a:t>
            </a:r>
          </a:p>
        </p:txBody>
      </p:sp>
      <p:sp>
        <p:nvSpPr>
          <p:cNvPr id="100" name="Shape 100"/>
          <p:cNvSpPr txBox="1"/>
          <p:nvPr/>
        </p:nvSpPr>
        <p:spPr>
          <a:xfrm>
            <a:off x="0" y="1068625"/>
            <a:ext cx="9144000" cy="359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342900" lvl="0" marL="457200" rtl="0">
              <a:lnSpc>
                <a:spcPct val="200000"/>
              </a:lnSpc>
              <a:spcBef>
                <a:spcPts val="0"/>
              </a:spcBef>
              <a:buClr>
                <a:schemeClr val="lt2"/>
              </a:buClr>
              <a:buSzPct val="100000"/>
              <a:buFont typeface="Old Standard TT"/>
              <a:buChar char="●"/>
            </a:pPr>
            <a:r>
              <a:rPr lang="en" sz="1800">
                <a:solidFill>
                  <a:schemeClr val="lt2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What is mark-to-market accounting?</a:t>
            </a:r>
          </a:p>
          <a:p>
            <a:pPr indent="-342900" lvl="0" marL="457200" rtl="0">
              <a:lnSpc>
                <a:spcPct val="200000"/>
              </a:lnSpc>
              <a:spcBef>
                <a:spcPts val="0"/>
              </a:spcBef>
              <a:buClr>
                <a:schemeClr val="lt2"/>
              </a:buClr>
              <a:buSzPct val="100000"/>
              <a:buFont typeface="Old Standard TT"/>
              <a:buChar char="●"/>
            </a:pPr>
            <a:r>
              <a:rPr lang="en" sz="1800">
                <a:solidFill>
                  <a:schemeClr val="lt2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Enron began using mark-to-market accounting when Jeff Skilling joined the company.</a:t>
            </a:r>
          </a:p>
          <a:p>
            <a:pPr indent="-342900" lvl="0" marL="457200" rtl="0">
              <a:lnSpc>
                <a:spcPct val="200000"/>
              </a:lnSpc>
              <a:spcBef>
                <a:spcPts val="0"/>
              </a:spcBef>
              <a:buClr>
                <a:schemeClr val="lt2"/>
              </a:buClr>
              <a:buSzPct val="100000"/>
              <a:buFont typeface="Old Standard TT"/>
              <a:buChar char="●"/>
            </a:pPr>
            <a:r>
              <a:rPr lang="en" sz="1800">
                <a:solidFill>
                  <a:schemeClr val="lt2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Enron inflated earnings using mark-to-market accounting.</a:t>
            </a:r>
          </a:p>
          <a:p>
            <a:pPr indent="-342900" lvl="0" marL="457200" rtl="0">
              <a:lnSpc>
                <a:spcPct val="200000"/>
              </a:lnSpc>
              <a:spcBef>
                <a:spcPts val="0"/>
              </a:spcBef>
              <a:buClr>
                <a:schemeClr val="lt2"/>
              </a:buClr>
              <a:buSzPct val="100000"/>
              <a:buFont typeface="Old Standard TT"/>
              <a:buChar char="●"/>
            </a:pPr>
            <a:r>
              <a:rPr lang="en" sz="1800">
                <a:solidFill>
                  <a:schemeClr val="lt2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Investors were given misleading financial reports.</a:t>
            </a:r>
          </a:p>
          <a:p>
            <a:pPr lvl="0" rtl="0">
              <a:lnSpc>
                <a:spcPct val="200000"/>
              </a:lnSpc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2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/>
          <p:nvPr>
            <p:ph type="title"/>
          </p:nvPr>
        </p:nvSpPr>
        <p:spPr>
          <a:xfrm>
            <a:off x="311700" y="156700"/>
            <a:ext cx="8520599" cy="7073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 sz="4000">
                <a:latin typeface="Old Standard TT"/>
                <a:ea typeface="Old Standard TT"/>
                <a:cs typeface="Old Standard TT"/>
                <a:sym typeface="Old Standard TT"/>
              </a:rPr>
              <a:t>Capitalism at Work</a:t>
            </a:r>
          </a:p>
        </p:txBody>
      </p:sp>
      <p:sp>
        <p:nvSpPr>
          <p:cNvPr id="106" name="Shape 106"/>
          <p:cNvSpPr txBox="1"/>
          <p:nvPr>
            <p:ph idx="1" type="body"/>
          </p:nvPr>
        </p:nvSpPr>
        <p:spPr>
          <a:xfrm>
            <a:off x="190775" y="11524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lnSpc>
                <a:spcPct val="200000"/>
              </a:lnSpc>
              <a:spcBef>
                <a:spcPts val="0"/>
              </a:spcBef>
              <a:buClr>
                <a:schemeClr val="lt2"/>
              </a:buClr>
              <a:buFont typeface="Old Standard TT"/>
            </a:pPr>
            <a:r>
              <a:rPr lang="en">
                <a:solidFill>
                  <a:schemeClr val="lt2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Profit margins began eroding, end of 2000</a:t>
            </a:r>
          </a:p>
          <a:p>
            <a:pPr indent="-228600" lvl="0" marL="457200" rtl="0">
              <a:lnSpc>
                <a:spcPct val="200000"/>
              </a:lnSpc>
              <a:spcBef>
                <a:spcPts val="0"/>
              </a:spcBef>
              <a:buClr>
                <a:schemeClr val="lt2"/>
              </a:buClr>
              <a:buFont typeface="Old Standard TT"/>
            </a:pPr>
            <a:r>
              <a:rPr lang="en">
                <a:solidFill>
                  <a:schemeClr val="lt2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Profit margins ran with increasing leverage</a:t>
            </a:r>
          </a:p>
          <a:p>
            <a:pPr indent="-228600" lvl="0" marL="457200" rtl="0">
              <a:lnSpc>
                <a:spcPct val="200000"/>
              </a:lnSpc>
              <a:spcBef>
                <a:spcPts val="0"/>
              </a:spcBef>
              <a:buClr>
                <a:schemeClr val="lt2"/>
              </a:buClr>
              <a:buFont typeface="Old Standard TT"/>
            </a:pPr>
            <a:r>
              <a:rPr lang="en">
                <a:solidFill>
                  <a:schemeClr val="lt2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Energy prices fall, first quarter of 2001</a:t>
            </a:r>
          </a:p>
          <a:p>
            <a:pPr indent="-228600" lvl="0" marL="457200" rtl="0">
              <a:lnSpc>
                <a:spcPct val="200000"/>
              </a:lnSpc>
              <a:spcBef>
                <a:spcPts val="0"/>
              </a:spcBef>
              <a:buClr>
                <a:schemeClr val="lt2"/>
              </a:buClr>
              <a:buFont typeface="Old Standard TT"/>
            </a:pPr>
            <a:r>
              <a:rPr lang="en">
                <a:solidFill>
                  <a:schemeClr val="lt2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Deals were made quickly without regards</a:t>
            </a:r>
          </a:p>
          <a:p>
            <a:pPr indent="-228600" lvl="0" marL="457200" rtl="0">
              <a:lnSpc>
                <a:spcPct val="200000"/>
              </a:lnSpc>
              <a:spcBef>
                <a:spcPts val="0"/>
              </a:spcBef>
              <a:buClr>
                <a:schemeClr val="lt2"/>
              </a:buClr>
              <a:buFont typeface="Old Standard TT"/>
            </a:pPr>
            <a:r>
              <a:rPr lang="en">
                <a:solidFill>
                  <a:schemeClr val="lt2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“</a:t>
            </a:r>
            <a:r>
              <a:rPr lang="en" strike="sngStrike">
                <a:solidFill>
                  <a:schemeClr val="lt2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Good deal vs. bad deal</a:t>
            </a:r>
            <a:r>
              <a:rPr lang="en">
                <a:solidFill>
                  <a:schemeClr val="lt2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” + NPV </a:t>
            </a:r>
          </a:p>
          <a:p>
            <a:pPr indent="-228600" lvl="0" marL="457200" rtl="0">
              <a:lnSpc>
                <a:spcPct val="200000"/>
              </a:lnSpc>
              <a:spcBef>
                <a:spcPts val="0"/>
              </a:spcBef>
              <a:buClr>
                <a:schemeClr val="lt2"/>
              </a:buClr>
              <a:buFont typeface="Old Standard TT"/>
            </a:pPr>
            <a:r>
              <a:rPr lang="en">
                <a:solidFill>
                  <a:schemeClr val="lt2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Foundations slowly developed cracks</a:t>
            </a:r>
          </a:p>
        </p:txBody>
      </p:sp>
      <p:pic>
        <p:nvPicPr>
          <p:cNvPr id="107" name="Shape 10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15525" y="3021350"/>
            <a:ext cx="3117349" cy="1880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/>
          <p:nvPr>
            <p:ph type="title"/>
          </p:nvPr>
        </p:nvSpPr>
        <p:spPr>
          <a:xfrm>
            <a:off x="0" y="186025"/>
            <a:ext cx="9144000" cy="7782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indent="457200" lvl="0" marL="1371600" rtl="0" algn="l">
              <a:spcBef>
                <a:spcPts val="0"/>
              </a:spcBef>
              <a:buNone/>
            </a:pPr>
            <a:r>
              <a:rPr lang="en">
                <a:solidFill>
                  <a:schemeClr val="accent6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Capitalism at Work</a:t>
            </a:r>
          </a:p>
        </p:txBody>
      </p:sp>
      <p:sp>
        <p:nvSpPr>
          <p:cNvPr id="113" name="Shape 113"/>
          <p:cNvSpPr txBox="1"/>
          <p:nvPr/>
        </p:nvSpPr>
        <p:spPr>
          <a:xfrm>
            <a:off x="83700" y="874300"/>
            <a:ext cx="7589700" cy="36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FFFFFF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graphicFrame>
        <p:nvGraphicFramePr>
          <p:cNvPr id="114" name="Shape 114"/>
          <p:cNvGraphicFramePr/>
          <p:nvPr/>
        </p:nvGraphicFramePr>
        <p:xfrm>
          <a:off x="1757050" y="15815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{01216A55-0FB7-4322-B70B-BF06C9A99733}</a:tableStyleId>
              </a:tblPr>
              <a:tblGrid>
                <a:gridCol w="5490400"/>
              </a:tblGrid>
              <a:tr h="1347425">
                <a:tc>
                  <a:txBody>
                    <a:bodyPr>
                      <a:noAutofit/>
                    </a:bodyPr>
                    <a:lstStyle/>
                    <a:p>
                      <a:pPr algn="ctr">
                        <a:spcBef>
                          <a:spcPts val="0"/>
                        </a:spcBef>
                        <a:buNone/>
                      </a:pPr>
                      <a:r>
                        <a:rPr lang="en" sz="2700">
                          <a:solidFill>
                            <a:srgbClr val="F3F3F3"/>
                          </a:solidFill>
                          <a:latin typeface="Old Standard TT"/>
                          <a:ea typeface="Old Standard TT"/>
                          <a:cs typeface="Old Standard TT"/>
                          <a:sym typeface="Old Standard TT"/>
                        </a:rPr>
                        <a:t>World </a:t>
                      </a:r>
                      <a:r>
                        <a:rPr lang="en" sz="2700">
                          <a:solidFill>
                            <a:srgbClr val="F3F3F3"/>
                          </a:solidFill>
                          <a:latin typeface="Old Standard TT"/>
                          <a:ea typeface="Old Standard TT"/>
                          <a:cs typeface="Old Standard TT"/>
                          <a:sym typeface="Old Standard TT"/>
                        </a:rPr>
                        <a:t>economy headed into recession</a:t>
                      </a:r>
                    </a:p>
                  </a:txBody>
                  <a:tcPr marT="91425" marB="91425" marR="91425" marL="91425"/>
                </a:tc>
              </a:tr>
              <a:tr h="1203625">
                <a:tc>
                  <a:txBody>
                    <a:bodyPr>
                      <a:noAutofit/>
                    </a:bodyPr>
                    <a:lstStyle/>
                    <a:p>
                      <a:pPr algn="r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>
                        <a:solidFill>
                          <a:srgbClr val="F3F3F3"/>
                        </a:solidFill>
                        <a:latin typeface="Old Standard TT"/>
                        <a:ea typeface="Old Standard TT"/>
                        <a:cs typeface="Old Standard TT"/>
                        <a:sym typeface="Old Standard TT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graphicFrame>
        <p:nvGraphicFramePr>
          <p:cNvPr id="115" name="Shape 115"/>
          <p:cNvGraphicFramePr/>
          <p:nvPr/>
        </p:nvGraphicFramePr>
        <p:xfrm>
          <a:off x="1757050" y="29347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{01216A55-0FB7-4322-B70B-BF06C9A99733}</a:tableStyleId>
              </a:tblPr>
              <a:tblGrid>
                <a:gridCol w="2634975"/>
              </a:tblGrid>
              <a:tr h="1196825">
                <a:tc>
                  <a:txBody>
                    <a:bodyPr>
                      <a:noAutofit/>
                    </a:bodyPr>
                    <a:lstStyle/>
                    <a:p>
                      <a:pPr algn="ctr">
                        <a:spcBef>
                          <a:spcPts val="0"/>
                        </a:spcBef>
                        <a:buNone/>
                      </a:pPr>
                      <a:r>
                        <a:rPr lang="en" sz="2100">
                          <a:solidFill>
                            <a:srgbClr val="F3F3F3"/>
                          </a:solidFill>
                          <a:latin typeface="Old Standard TT"/>
                          <a:ea typeface="Old Standard TT"/>
                          <a:cs typeface="Old Standard TT"/>
                          <a:sym typeface="Old Standard TT"/>
                        </a:rPr>
                        <a:t>D</a:t>
                      </a:r>
                      <a:r>
                        <a:rPr lang="en" sz="2100">
                          <a:solidFill>
                            <a:srgbClr val="F3F3F3"/>
                          </a:solidFill>
                          <a:latin typeface="Old Standard TT"/>
                          <a:ea typeface="Old Standard TT"/>
                          <a:cs typeface="Old Standard TT"/>
                          <a:sym typeface="Old Standard TT"/>
                        </a:rPr>
                        <a:t>ampened energy market volatility</a:t>
                      </a: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cxnSp>
        <p:nvCxnSpPr>
          <p:cNvPr id="116" name="Shape 116"/>
          <p:cNvCxnSpPr/>
          <p:nvPr/>
        </p:nvCxnSpPr>
        <p:spPr>
          <a:xfrm>
            <a:off x="3190275" y="2553150"/>
            <a:ext cx="0" cy="506699"/>
          </a:xfrm>
          <a:prstGeom prst="straightConnector1">
            <a:avLst/>
          </a:prstGeom>
          <a:noFill/>
          <a:ln cap="flat" cmpd="sng" w="38100">
            <a:solidFill>
              <a:srgbClr val="F3F3F3"/>
            </a:solidFill>
            <a:prstDash val="solid"/>
            <a:round/>
            <a:headEnd len="lg" w="lg" type="none"/>
            <a:tailEnd len="lg" w="lg" type="triangle"/>
          </a:ln>
        </p:spPr>
      </p:cxnSp>
      <p:graphicFrame>
        <p:nvGraphicFramePr>
          <p:cNvPr id="117" name="Shape 117"/>
          <p:cNvGraphicFramePr/>
          <p:nvPr/>
        </p:nvGraphicFramePr>
        <p:xfrm>
          <a:off x="4392025" y="29310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{01216A55-0FB7-4322-B70B-BF06C9A99733}</a:tableStyleId>
              </a:tblPr>
              <a:tblGrid>
                <a:gridCol w="2853525"/>
              </a:tblGrid>
              <a:tr h="1208775">
                <a:tc>
                  <a:txBody>
                    <a:bodyPr>
                      <a:noAutofit/>
                    </a:bodyPr>
                    <a:lstStyle/>
                    <a:p>
                      <a:pPr algn="ctr">
                        <a:spcBef>
                          <a:spcPts val="0"/>
                        </a:spcBef>
                        <a:buNone/>
                      </a:pPr>
                      <a:r>
                        <a:rPr lang="en" sz="2000">
                          <a:solidFill>
                            <a:srgbClr val="F3F3F3"/>
                          </a:solidFill>
                          <a:latin typeface="Old Standard TT"/>
                          <a:ea typeface="Old Standard TT"/>
                          <a:cs typeface="Old Standard TT"/>
                          <a:sym typeface="Old Standard TT"/>
                        </a:rPr>
                        <a:t>R</a:t>
                      </a:r>
                      <a:r>
                        <a:rPr lang="en" sz="2000">
                          <a:solidFill>
                            <a:srgbClr val="F3F3F3"/>
                          </a:solidFill>
                          <a:latin typeface="Old Standard TT"/>
                          <a:ea typeface="Old Standard TT"/>
                          <a:cs typeface="Old Standard TT"/>
                          <a:sym typeface="Old Standard TT"/>
                        </a:rPr>
                        <a:t>educed opportunity for Enron’s profitable gains</a:t>
                      </a: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cxnSp>
        <p:nvCxnSpPr>
          <p:cNvPr id="118" name="Shape 118"/>
          <p:cNvCxnSpPr/>
          <p:nvPr/>
        </p:nvCxnSpPr>
        <p:spPr>
          <a:xfrm>
            <a:off x="5813687" y="2567100"/>
            <a:ext cx="10200" cy="478800"/>
          </a:xfrm>
          <a:prstGeom prst="straightConnector1">
            <a:avLst/>
          </a:prstGeom>
          <a:noFill/>
          <a:ln cap="flat" cmpd="sng" w="38100">
            <a:solidFill>
              <a:srgbClr val="FFFFFF"/>
            </a:solidFill>
            <a:prstDash val="solid"/>
            <a:round/>
            <a:headEnd len="lg" w="lg" type="none"/>
            <a:tailEnd len="lg" w="lg" type="triangle"/>
          </a:ln>
        </p:spPr>
      </p:cxn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late">
  <a:themeElements>
    <a:clrScheme name="Slate">
      <a:dk1>
        <a:srgbClr val="FFFFFF"/>
      </a:dk1>
      <a:lt1>
        <a:srgbClr val="37474F"/>
      </a:lt1>
      <a:dk2>
        <a:srgbClr val="9E9E9E"/>
      </a:dk2>
      <a:lt2>
        <a:srgbClr val="E0E0E0"/>
      </a:lt2>
      <a:accent1>
        <a:srgbClr val="616161"/>
      </a:accent1>
      <a:accent2>
        <a:srgbClr val="78909C"/>
      </a:accent2>
      <a:accent3>
        <a:srgbClr val="CACACA"/>
      </a:accent3>
      <a:accent4>
        <a:srgbClr val="64FFDA"/>
      </a:accent4>
      <a:accent5>
        <a:srgbClr val="FFD966"/>
      </a:accent5>
      <a:accent6>
        <a:srgbClr val="F5F5F5"/>
      </a:accent6>
      <a:hlink>
        <a:srgbClr val="FFD966"/>
      </a:hlink>
      <a:folHlink>
        <a:srgbClr val="FFD9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